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73" r:id="rId2"/>
    <p:sldId id="283" r:id="rId3"/>
    <p:sldId id="297" r:id="rId4"/>
    <p:sldId id="313" r:id="rId5"/>
    <p:sldId id="298" r:id="rId6"/>
    <p:sldId id="310" r:id="rId7"/>
    <p:sldId id="312" r:id="rId8"/>
    <p:sldId id="317" r:id="rId9"/>
    <p:sldId id="287" r:id="rId10"/>
    <p:sldId id="288" r:id="rId11"/>
    <p:sldId id="304" r:id="rId12"/>
    <p:sldId id="315" r:id="rId13"/>
    <p:sldId id="316" r:id="rId14"/>
    <p:sldId id="305" r:id="rId15"/>
    <p:sldId id="290" r:id="rId16"/>
    <p:sldId id="302" r:id="rId17"/>
    <p:sldId id="270" r:id="rId18"/>
    <p:sldId id="308" r:id="rId19"/>
    <p:sldId id="299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8000"/>
    <a:srgbClr val="FF9900"/>
    <a:srgbClr val="C4C4C4"/>
    <a:srgbClr val="B00000"/>
    <a:srgbClr val="797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06" autoAdjust="0"/>
    <p:restoredTop sz="93883" autoAdjust="0"/>
  </p:normalViewPr>
  <p:slideViewPr>
    <p:cSldViewPr snapToGrid="0">
      <p:cViewPr varScale="1">
        <p:scale>
          <a:sx n="72" d="100"/>
          <a:sy n="72" d="100"/>
        </p:scale>
        <p:origin x="76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8A61B3-1A9D-4F85-B501-A5FCF4D03630}" type="datetimeFigureOut">
              <a:rPr lang="ru-RU" smtClean="0"/>
              <a:t>01.07.2026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5417BE-4BE0-4CFC-9408-0F67A26280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354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5417BE-4BE0-4CFC-9408-0F67A262808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791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5417BE-4BE0-4CFC-9408-0F67A262808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791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5417BE-4BE0-4CFC-9408-0F67A262808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979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5417BE-4BE0-4CFC-9408-0F67A262808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372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5417BE-4BE0-4CFC-9408-0F67A262808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409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5417BE-4BE0-4CFC-9408-0F67A262808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4520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5417BE-4BE0-4CFC-9408-0F67A262808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826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4B45108-7693-4A07-8510-6CC7E884870E}" type="datetimeFigureOut">
              <a:rPr lang="ru-RU" smtClean="0"/>
              <a:t>01.07.2026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5DC0FAD-F804-41CE-A743-010EE0ECBA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5108-7693-4A07-8510-6CC7E884870E}" type="datetimeFigureOut">
              <a:rPr lang="ru-RU" smtClean="0"/>
              <a:t>01.07.2026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C0FAD-F804-41CE-A743-010EE0ECBA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5108-7693-4A07-8510-6CC7E884870E}" type="datetimeFigureOut">
              <a:rPr lang="ru-RU" smtClean="0"/>
              <a:t>01.07.2026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C0FAD-F804-41CE-A743-010EE0ECBA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5108-7693-4A07-8510-6CC7E884870E}" type="datetimeFigureOut">
              <a:rPr lang="ru-RU" smtClean="0"/>
              <a:t>01.07.2026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C0FAD-F804-41CE-A743-010EE0ECBAB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5108-7693-4A07-8510-6CC7E884870E}" type="datetimeFigureOut">
              <a:rPr lang="ru-RU" smtClean="0"/>
              <a:t>01.07.2026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C0FAD-F804-41CE-A743-010EE0ECBAB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5108-7693-4A07-8510-6CC7E884870E}" type="datetimeFigureOut">
              <a:rPr lang="ru-RU" smtClean="0"/>
              <a:t>01.07.2026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C0FAD-F804-41CE-A743-010EE0ECBAB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5108-7693-4A07-8510-6CC7E884870E}" type="datetimeFigureOut">
              <a:rPr lang="ru-RU" smtClean="0"/>
              <a:t>01.07.2026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C0FAD-F804-41CE-A743-010EE0ECBA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5108-7693-4A07-8510-6CC7E884870E}" type="datetimeFigureOut">
              <a:rPr lang="ru-RU" smtClean="0"/>
              <a:t>01.07.2026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C0FAD-F804-41CE-A743-010EE0ECBAB9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5108-7693-4A07-8510-6CC7E884870E}" type="datetimeFigureOut">
              <a:rPr lang="ru-RU" smtClean="0"/>
              <a:t>01.07.2026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C0FAD-F804-41CE-A743-010EE0ECBA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fld id="{44B45108-7693-4A07-8510-6CC7E884870E}" type="datetimeFigureOut">
              <a:rPr lang="ru-RU" smtClean="0"/>
              <a:t>01.07.2026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C0FAD-F804-41CE-A743-010EE0ECBA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4B45108-7693-4A07-8510-6CC7E884870E}" type="datetimeFigureOut">
              <a:rPr lang="ru-RU" smtClean="0"/>
              <a:t>01.07.2026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5DC0FAD-F804-41CE-A743-010EE0ECBAB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4B45108-7693-4A07-8510-6CC7E884870E}" type="datetimeFigureOut">
              <a:rPr lang="ru-RU" smtClean="0"/>
              <a:t>01.07.2026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5DC0FAD-F804-41CE-A743-010EE0ECBAB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60000"/>
                <a:satMod val="110000"/>
              </a:schemeClr>
              <a:schemeClr val="bg1">
                <a:tint val="9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85000"/>
                    </a14:imgEffect>
                  </a14:imgLayer>
                </a14:imgProps>
              </a:ext>
            </a:extLst>
          </a:blip>
          <a:tile tx="0" ty="0" sx="50000" sy="5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6412" y="4058025"/>
            <a:ext cx="2585545" cy="44143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562985" y="5071731"/>
            <a:ext cx="9845749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Красноярский край, город Железногорск, </a:t>
            </a:r>
          </a:p>
          <a:p>
            <a:pPr algn="ctr"/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3-5 июля 2026 </a:t>
            </a: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996EA6C-7C9F-F45F-D493-B69F1622E29E}"/>
              </a:ext>
            </a:extLst>
          </p:cNvPr>
          <p:cNvSpPr/>
          <p:nvPr/>
        </p:nvSpPr>
        <p:spPr>
          <a:xfrm>
            <a:off x="846412" y="1192984"/>
            <a:ext cx="10381570" cy="21149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cap="all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000" b="1" cap="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4000" b="1" cap="al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ЭТАП КУБКА России</a:t>
            </a:r>
          </a:p>
          <a:p>
            <a:pPr algn="ctr"/>
            <a:r>
              <a:rPr lang="ru-RU" sz="4000" b="1" cap="al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ВСЕРОССИЙСКИЕ СОРЕВНОВАНИЯ</a:t>
            </a:r>
          </a:p>
          <a:p>
            <a:pPr algn="ctr"/>
            <a:r>
              <a:rPr lang="ru-RU" sz="4000" b="1" cap="al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ЧЕМПИОНАТ И ПЕРВЕНСТВО КРАЯ ПО ТРИАТЛОНУ</a:t>
            </a:r>
            <a:endParaRPr lang="ru-RU" sz="4000" b="1" cap="al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46" y="79171"/>
            <a:ext cx="2764465" cy="657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351579" y="3647800"/>
            <a:ext cx="966499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спортивная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дисциплина: </a:t>
            </a:r>
          </a:p>
          <a:p>
            <a:pPr algn="ctr"/>
            <a:r>
              <a:rPr lang="ru-RU" sz="4800" b="1" dirty="0" smtClean="0">
                <a:latin typeface="Arial" pitchFamily="34" charset="0"/>
                <a:cs typeface="Arial" pitchFamily="34" charset="0"/>
              </a:rPr>
              <a:t>ТРИАТЛОН – СПРИНТ</a:t>
            </a:r>
            <a:endParaRPr lang="ru-RU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B39EFF3-9F59-2A4A-81A9-19BA3E0CDD73}"/>
              </a:ext>
            </a:extLst>
          </p:cNvPr>
          <p:cNvSpPr/>
          <p:nvPr/>
        </p:nvSpPr>
        <p:spPr>
          <a:xfrm>
            <a:off x="1351579" y="737039"/>
            <a:ext cx="10192721" cy="45719"/>
          </a:xfrm>
          <a:prstGeom prst="rect">
            <a:avLst/>
          </a:prstGeom>
          <a:solidFill>
            <a:srgbClr val="FF6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533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75A2050-A8FF-EC6D-BE80-4EF233A2E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1" y="883552"/>
            <a:ext cx="11108718" cy="524080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800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Предстартовое построение за 10 мин. до старта </a:t>
            </a:r>
          </a:p>
          <a:p>
            <a:pPr marL="0" indent="0" algn="ctr">
              <a:buNone/>
            </a:pPr>
            <a:r>
              <a:rPr lang="ru-RU" sz="2800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районе выхода на линию старта</a:t>
            </a:r>
          </a:p>
          <a:p>
            <a:pPr marL="0" indent="0" algn="ctr">
              <a:buNone/>
            </a:pPr>
            <a:endParaRPr lang="ru-RU" sz="800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anose="020B0604020202020204" pitchFamily="34" charset="0"/>
            </a:endParaRPr>
          </a:p>
          <a:p>
            <a:pPr marL="266700" indent="-266700" algn="just"/>
            <a:r>
              <a:rPr lang="ru-RU" sz="3200" dirty="0">
                <a:latin typeface="Arial" pitchFamily="34" charset="0"/>
                <a:cs typeface="Arial" pitchFamily="34" charset="0"/>
              </a:rPr>
              <a:t>Спортсмены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занимают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стартовую позицию в порядке вызова на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старт</a:t>
            </a:r>
            <a:endParaRPr lang="ru-RU" sz="3200" dirty="0">
              <a:latin typeface="Arial" pitchFamily="34" charset="0"/>
              <a:cs typeface="Arial" pitchFamily="34" charset="0"/>
            </a:endParaRPr>
          </a:p>
          <a:p>
            <a:pPr marL="266700" indent="-266700" algn="just"/>
            <a:r>
              <a:rPr lang="ru-RU" sz="3200" dirty="0">
                <a:latin typeface="Arial" pitchFamily="34" charset="0"/>
                <a:cs typeface="Arial" pitchFamily="34" charset="0"/>
              </a:rPr>
              <a:t>Спортсмен занимает только одну стартовую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позицию</a:t>
            </a:r>
          </a:p>
          <a:p>
            <a:pPr marL="266700" indent="-266700" algn="just"/>
            <a:r>
              <a:rPr lang="ru-RU" sz="3200" dirty="0" smtClean="0">
                <a:latin typeface="Arial" pitchFamily="34" charset="0"/>
                <a:cs typeface="Arial" pitchFamily="34" charset="0"/>
              </a:rPr>
              <a:t>Изменение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стартовой позиции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запрещено</a:t>
            </a:r>
            <a:endParaRPr lang="ru-RU" sz="3200" dirty="0">
              <a:latin typeface="Arial" pitchFamily="34" charset="0"/>
              <a:cs typeface="Arial" pitchFamily="34" charset="0"/>
            </a:endParaRPr>
          </a:p>
          <a:p>
            <a:pPr marL="0" indent="265113" algn="just">
              <a:tabLst>
                <a:tab pos="265113" algn="l"/>
                <a:tab pos="446088" algn="l"/>
              </a:tabLst>
            </a:pPr>
            <a:r>
              <a:rPr lang="ru-RU" sz="3200" dirty="0">
                <a:latin typeface="Arial" pitchFamily="34" charset="0"/>
                <a:cs typeface="Arial" pitchFamily="34" charset="0"/>
              </a:rPr>
              <a:t>Подаётся команда «На старт», после которой в течении 1 мин.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будет дан звуковой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стартовый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сигнал</a:t>
            </a:r>
            <a:endParaRPr lang="ru-RU" sz="3200" dirty="0">
              <a:latin typeface="Arial" pitchFamily="34" charset="0"/>
              <a:cs typeface="Arial" pitchFamily="34" charset="0"/>
            </a:endParaRPr>
          </a:p>
          <a:p>
            <a:pPr marL="0"/>
            <a:r>
              <a:rPr lang="ru-RU" sz="3200" dirty="0" smtClean="0">
                <a:latin typeface="Arial" pitchFamily="34" charset="0"/>
                <a:cs typeface="Arial" pitchFamily="34" charset="0"/>
              </a:rPr>
              <a:t>О сходе с дистанции спортсмен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обязан</a:t>
            </a:r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сообщить судьям и сдать чип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E01FE6-B2F9-246C-F0D3-6BC76F98B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428"/>
            <a:ext cx="10515600" cy="584612"/>
          </a:xfrm>
        </p:spPr>
        <p:txBody>
          <a:bodyPr>
            <a:noAutofit/>
          </a:bodyPr>
          <a:lstStyle/>
          <a:p>
            <a:pPr algn="ctr"/>
            <a:r>
              <a:rPr lang="ru-RU" sz="3600" b="1" cap="all" dirty="0">
                <a:latin typeface="Arial" pitchFamily="34" charset="0"/>
                <a:ea typeface="+mn-ea"/>
                <a:cs typeface="Arial" pitchFamily="34" charset="0"/>
              </a:rPr>
              <a:t>СТАРТ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171"/>
            <a:ext cx="2869035" cy="657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B39EFF3-9F59-2A4A-81A9-19BA3E0CDD73}"/>
              </a:ext>
            </a:extLst>
          </p:cNvPr>
          <p:cNvSpPr/>
          <p:nvPr/>
        </p:nvSpPr>
        <p:spPr>
          <a:xfrm>
            <a:off x="1351579" y="737039"/>
            <a:ext cx="10192721" cy="45719"/>
          </a:xfrm>
          <a:prstGeom prst="rect">
            <a:avLst/>
          </a:prstGeom>
          <a:solidFill>
            <a:srgbClr val="FF6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328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75A2050-A8FF-EC6D-BE80-4EF233A2E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242" y="816210"/>
            <a:ext cx="11546959" cy="5563325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Наличие плавательной шапочки обязательно !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Буи остаются по левую руку 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Плавание против часовой стрелки 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E01FE6-B2F9-246C-F0D3-6BC76F98B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" y="1"/>
            <a:ext cx="10515600" cy="782758"/>
          </a:xfrm>
        </p:spPr>
        <p:txBody>
          <a:bodyPr>
            <a:normAutofit/>
          </a:bodyPr>
          <a:lstStyle/>
          <a:p>
            <a:pPr algn="ctr"/>
            <a:r>
              <a:rPr lang="ru-RU" sz="3600" cap="all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Плавание</a:t>
            </a:r>
            <a:endParaRPr lang="ru-RU" sz="3600" cap="all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171"/>
            <a:ext cx="2869035" cy="657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B39EFF3-9F59-2A4A-81A9-19BA3E0CDD73}"/>
              </a:ext>
            </a:extLst>
          </p:cNvPr>
          <p:cNvSpPr/>
          <p:nvPr/>
        </p:nvSpPr>
        <p:spPr>
          <a:xfrm>
            <a:off x="1351579" y="737039"/>
            <a:ext cx="10192721" cy="45719"/>
          </a:xfrm>
          <a:prstGeom prst="rect">
            <a:avLst/>
          </a:prstGeom>
          <a:solidFill>
            <a:srgbClr val="FF6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569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75A2050-A8FF-EC6D-BE80-4EF233A2E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242" y="816210"/>
            <a:ext cx="11546959" cy="5563325"/>
          </a:xfrm>
        </p:spPr>
        <p:txBody>
          <a:bodyPr>
            <a:noAutofit/>
          </a:bodyPr>
          <a:lstStyle/>
          <a:p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Драфтинг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гендерный и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драфтинг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между участниками различных возрастных групп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ЭКР и всероссийских соревнований запрещен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вижение против часовой стрелки 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Номер участника расположен сзади</a:t>
            </a:r>
          </a:p>
          <a:p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E01FE6-B2F9-246C-F0D3-6BC76F98B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" y="1"/>
            <a:ext cx="10515600" cy="782758"/>
          </a:xfrm>
        </p:spPr>
        <p:txBody>
          <a:bodyPr>
            <a:normAutofit/>
          </a:bodyPr>
          <a:lstStyle/>
          <a:p>
            <a:pPr algn="ctr"/>
            <a:r>
              <a:rPr lang="ru-RU" sz="3600" cap="all" dirty="0" err="1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велоэтап</a:t>
            </a:r>
            <a:endParaRPr lang="ru-RU" sz="3600" cap="all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171"/>
            <a:ext cx="2869035" cy="657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B39EFF3-9F59-2A4A-81A9-19BA3E0CDD73}"/>
              </a:ext>
            </a:extLst>
          </p:cNvPr>
          <p:cNvSpPr/>
          <p:nvPr/>
        </p:nvSpPr>
        <p:spPr>
          <a:xfrm>
            <a:off x="1351579" y="737039"/>
            <a:ext cx="10192721" cy="45719"/>
          </a:xfrm>
          <a:prstGeom prst="rect">
            <a:avLst/>
          </a:prstGeom>
          <a:solidFill>
            <a:srgbClr val="FF6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081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75A2050-A8FF-EC6D-BE80-4EF233A2E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242" y="816210"/>
            <a:ext cx="11546959" cy="5563325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Движение по часовой стрелки 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Номер участника расположен спереди </a:t>
            </a:r>
          </a:p>
          <a:p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E01FE6-B2F9-246C-F0D3-6BC76F98B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" y="1"/>
            <a:ext cx="10515600" cy="782758"/>
          </a:xfrm>
        </p:spPr>
        <p:txBody>
          <a:bodyPr>
            <a:normAutofit/>
          </a:bodyPr>
          <a:lstStyle/>
          <a:p>
            <a:pPr algn="ctr"/>
            <a:r>
              <a:rPr lang="ru-RU" sz="3600" cap="all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Беговой этап</a:t>
            </a:r>
            <a:endParaRPr lang="ru-RU" sz="3600" cap="all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171"/>
            <a:ext cx="2869035" cy="657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B39EFF3-9F59-2A4A-81A9-19BA3E0CDD73}"/>
              </a:ext>
            </a:extLst>
          </p:cNvPr>
          <p:cNvSpPr/>
          <p:nvPr/>
        </p:nvSpPr>
        <p:spPr>
          <a:xfrm>
            <a:off x="1351579" y="737039"/>
            <a:ext cx="10192721" cy="45719"/>
          </a:xfrm>
          <a:prstGeom prst="rect">
            <a:avLst/>
          </a:prstGeom>
          <a:solidFill>
            <a:srgbClr val="FF6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664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75A2050-A8FF-EC6D-BE80-4EF233A2E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447" y="2307265"/>
            <a:ext cx="11267853" cy="853997"/>
          </a:xfrm>
        </p:spPr>
        <p:txBody>
          <a:bodyPr>
            <a:noAutofit/>
          </a:bodyPr>
          <a:lstStyle/>
          <a:p>
            <a:pPr marL="109728" indent="0" algn="ctr">
              <a:buNone/>
            </a:pP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аходится на беговом сегменте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E01FE6-B2F9-246C-F0D3-6BC76F98B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009" y="202019"/>
            <a:ext cx="10071912" cy="2424223"/>
          </a:xfrm>
        </p:spPr>
        <p:txBody>
          <a:bodyPr>
            <a:normAutofit/>
          </a:bodyPr>
          <a:lstStyle/>
          <a:p>
            <a:pPr algn="ctr"/>
            <a:r>
              <a:rPr lang="ru-RU" sz="3600" cap="all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ШТРАФНАЯ ЗОНА</a:t>
            </a:r>
            <a:endParaRPr lang="ru-RU" sz="3600" cap="all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171"/>
            <a:ext cx="2869035" cy="657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B39EFF3-9F59-2A4A-81A9-19BA3E0CDD73}"/>
              </a:ext>
            </a:extLst>
          </p:cNvPr>
          <p:cNvSpPr/>
          <p:nvPr/>
        </p:nvSpPr>
        <p:spPr>
          <a:xfrm>
            <a:off x="1351579" y="737039"/>
            <a:ext cx="10192721" cy="45719"/>
          </a:xfrm>
          <a:prstGeom prst="rect">
            <a:avLst/>
          </a:prstGeom>
          <a:solidFill>
            <a:srgbClr val="FF6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55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E01FE6-B2F9-246C-F0D3-6BC76F98B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0" y="36631"/>
            <a:ext cx="10515600" cy="746128"/>
          </a:xfrm>
        </p:spPr>
        <p:txBody>
          <a:bodyPr>
            <a:normAutofit/>
          </a:bodyPr>
          <a:lstStyle/>
          <a:p>
            <a:pPr algn="ctr"/>
            <a:r>
              <a:rPr lang="ru-RU" sz="3600" b="1" cap="all" dirty="0" smtClean="0">
                <a:latin typeface="Arial" pitchFamily="34" charset="0"/>
                <a:ea typeface="+mn-ea"/>
                <a:cs typeface="Arial" pitchFamily="34" charset="0"/>
              </a:rPr>
              <a:t>ДИСТАНЦИИ</a:t>
            </a:r>
            <a:endParaRPr lang="ru-RU" sz="3600" b="1" cap="all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171"/>
            <a:ext cx="2869035" cy="657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B39EFF3-9F59-2A4A-81A9-19BA3E0CDD73}"/>
              </a:ext>
            </a:extLst>
          </p:cNvPr>
          <p:cNvSpPr/>
          <p:nvPr/>
        </p:nvSpPr>
        <p:spPr>
          <a:xfrm>
            <a:off x="1351579" y="737039"/>
            <a:ext cx="10192721" cy="45719"/>
          </a:xfrm>
          <a:prstGeom prst="rect">
            <a:avLst/>
          </a:prstGeom>
          <a:solidFill>
            <a:srgbClr val="FF6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886193"/>
              </p:ext>
            </p:extLst>
          </p:nvPr>
        </p:nvGraphicFramePr>
        <p:xfrm>
          <a:off x="528918" y="969230"/>
          <a:ext cx="11134163" cy="4861133"/>
        </p:xfrm>
        <a:graphic>
          <a:graphicData uri="http://schemas.openxmlformats.org/drawingml/2006/table">
            <a:tbl>
              <a:tblPr bandRow="1"/>
              <a:tblGrid>
                <a:gridCol w="5355525">
                  <a:extLst>
                    <a:ext uri="{9D8B030D-6E8A-4147-A177-3AD203B41FA5}">
                      <a16:colId xmlns:a16="http://schemas.microsoft.com/office/drawing/2014/main" val="2759545120"/>
                    </a:ext>
                  </a:extLst>
                </a:gridCol>
                <a:gridCol w="2048790">
                  <a:extLst>
                    <a:ext uri="{9D8B030D-6E8A-4147-A177-3AD203B41FA5}">
                      <a16:colId xmlns:a16="http://schemas.microsoft.com/office/drawing/2014/main" val="1191472202"/>
                    </a:ext>
                  </a:extLst>
                </a:gridCol>
                <a:gridCol w="1985749">
                  <a:extLst>
                    <a:ext uri="{9D8B030D-6E8A-4147-A177-3AD203B41FA5}">
                      <a16:colId xmlns:a16="http://schemas.microsoft.com/office/drawing/2014/main" val="433148236"/>
                    </a:ext>
                  </a:extLst>
                </a:gridCol>
                <a:gridCol w="1744099">
                  <a:extLst>
                    <a:ext uri="{9D8B030D-6E8A-4147-A177-3AD203B41FA5}">
                      <a16:colId xmlns:a16="http://schemas.microsoft.com/office/drawing/2014/main" val="624490388"/>
                    </a:ext>
                  </a:extLst>
                </a:gridCol>
              </a:tblGrid>
              <a:tr h="41265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8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Категории участников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8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Дистанции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4070799"/>
                  </a:ext>
                </a:extLst>
              </a:tr>
              <a:tr h="14004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20650"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Плавание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     Велосипед</a:t>
                      </a:r>
                      <a:endParaRPr lang="ru-RU" sz="28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Бег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646951"/>
                  </a:ext>
                </a:extLst>
              </a:tr>
              <a:tr h="14490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r>
                        <a:rPr lang="ru-RU" sz="2800" dirty="0" smtClean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Мужчины, женщины, юниоры,</a:t>
                      </a:r>
                      <a:r>
                        <a:rPr lang="ru-RU" sz="2800" baseline="0" dirty="0" smtClean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800" dirty="0" smtClean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юниорки, </a:t>
                      </a:r>
                      <a:r>
                        <a:rPr lang="ru-RU" sz="2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любители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600" dirty="0" smtClean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750 м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(2 круга)</a:t>
                      </a:r>
                      <a:endParaRPr lang="ru-RU" sz="2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ru-RU" sz="26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 км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(5 кругов)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ru-RU" sz="2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ru-RU" sz="2600" dirty="0" smtClean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600" dirty="0" smtClean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5 км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r>
                        <a:rPr lang="ru-RU" sz="2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(2 круга)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ru-RU" sz="2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4528711"/>
                  </a:ext>
                </a:extLst>
              </a:tr>
              <a:tr h="14490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r>
                        <a:rPr lang="ru-RU" sz="2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Юноши,</a:t>
                      </a:r>
                      <a:r>
                        <a:rPr lang="ru-RU" sz="28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девушки, масс-старт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300м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(1 круг)</a:t>
                      </a:r>
                      <a:endParaRPr lang="ru-RU" sz="2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 км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(2 круга)</a:t>
                      </a:r>
                      <a:endParaRPr lang="ru-RU" sz="2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26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км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6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(1 круг)</a:t>
                      </a:r>
                      <a:endParaRPr lang="ru-RU" sz="2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25800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096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E01FE6-B2F9-246C-F0D3-6BC76F98B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0" y="36631"/>
            <a:ext cx="10515600" cy="746128"/>
          </a:xfrm>
        </p:spPr>
        <p:txBody>
          <a:bodyPr>
            <a:normAutofit/>
          </a:bodyPr>
          <a:lstStyle/>
          <a:p>
            <a:pPr algn="ctr"/>
            <a:r>
              <a:rPr lang="ru-RU" sz="3600" b="1" cap="all" dirty="0">
                <a:latin typeface="Arial" pitchFamily="34" charset="0"/>
                <a:ea typeface="+mn-ea"/>
                <a:cs typeface="Arial" pitchFamily="34" charset="0"/>
              </a:rPr>
              <a:t>Схема трасс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171"/>
            <a:ext cx="2869035" cy="657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B39EFF3-9F59-2A4A-81A9-19BA3E0CDD73}"/>
              </a:ext>
            </a:extLst>
          </p:cNvPr>
          <p:cNvSpPr/>
          <p:nvPr/>
        </p:nvSpPr>
        <p:spPr>
          <a:xfrm>
            <a:off x="1351579" y="737039"/>
            <a:ext cx="10192721" cy="45719"/>
          </a:xfrm>
          <a:prstGeom prst="rect">
            <a:avLst/>
          </a:prstGeom>
          <a:solidFill>
            <a:srgbClr val="FF6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AutoShape 2" descr="blob:https://web.whatsapp.com/d27eedef-ef3b-4c18-addb-e6b824cc41a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843" y="888954"/>
            <a:ext cx="7966497" cy="563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00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869035" cy="657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B39EFF3-9F59-2A4A-81A9-19BA3E0CDD73}"/>
              </a:ext>
            </a:extLst>
          </p:cNvPr>
          <p:cNvSpPr/>
          <p:nvPr/>
        </p:nvSpPr>
        <p:spPr>
          <a:xfrm>
            <a:off x="1351578" y="635009"/>
            <a:ext cx="10192721" cy="45719"/>
          </a:xfrm>
          <a:prstGeom prst="rect">
            <a:avLst/>
          </a:prstGeom>
          <a:solidFill>
            <a:srgbClr val="FF6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556" y="825620"/>
            <a:ext cx="9460880" cy="457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72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75A2050-A8FF-EC6D-BE80-4EF233A2E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5247" y="2711302"/>
            <a:ext cx="7623544" cy="2987749"/>
          </a:xfrm>
        </p:spPr>
        <p:txBody>
          <a:bodyPr>
            <a:noAutofit/>
          </a:bodyPr>
          <a:lstStyle/>
          <a:p>
            <a:pPr marL="109728" indent="0" algn="ctr">
              <a:lnSpc>
                <a:spcPct val="150000"/>
              </a:lnSpc>
              <a:buNone/>
            </a:pP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Ночь   19 С°</a:t>
            </a:r>
          </a:p>
          <a:p>
            <a:pPr marL="109728" indent="0" algn="ctr">
              <a:lnSpc>
                <a:spcPct val="150000"/>
              </a:lnSpc>
              <a:buNone/>
            </a:pP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День  30 С°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E01FE6-B2F9-246C-F0D3-6BC76F98B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009" y="1052624"/>
            <a:ext cx="9742303" cy="6804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cap="all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ПОГОДА В </a:t>
            </a:r>
            <a:r>
              <a:rPr lang="ru-RU" sz="4000" cap="all" dirty="0" err="1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железногорске</a:t>
            </a:r>
            <a:endParaRPr lang="ru-RU" sz="4000" cap="all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171"/>
            <a:ext cx="2869035" cy="657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B39EFF3-9F59-2A4A-81A9-19BA3E0CDD73}"/>
              </a:ext>
            </a:extLst>
          </p:cNvPr>
          <p:cNvSpPr/>
          <p:nvPr/>
        </p:nvSpPr>
        <p:spPr>
          <a:xfrm>
            <a:off x="1351579" y="737039"/>
            <a:ext cx="10192721" cy="45719"/>
          </a:xfrm>
          <a:prstGeom prst="rect">
            <a:avLst/>
          </a:prstGeom>
          <a:solidFill>
            <a:srgbClr val="FF6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739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869035" cy="657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B39EFF3-9F59-2A4A-81A9-19BA3E0CDD73}"/>
              </a:ext>
            </a:extLst>
          </p:cNvPr>
          <p:cNvSpPr/>
          <p:nvPr/>
        </p:nvSpPr>
        <p:spPr>
          <a:xfrm>
            <a:off x="1351579" y="607078"/>
            <a:ext cx="10192721" cy="45719"/>
          </a:xfrm>
          <a:prstGeom prst="rect">
            <a:avLst/>
          </a:prstGeom>
          <a:solidFill>
            <a:srgbClr val="FF6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УДАЧНОГО СТАРТА!</a:t>
            </a:r>
            <a:endParaRPr lang="ru-R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400" y="1259874"/>
            <a:ext cx="10363200" cy="3551437"/>
          </a:xfrm>
        </p:spPr>
        <p:txBody>
          <a:bodyPr/>
          <a:lstStyle/>
          <a:p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18748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3324" y="3972910"/>
            <a:ext cx="2585545" cy="44143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996EA6C-7C9F-F45F-D493-B69F1622E29E}"/>
              </a:ext>
            </a:extLst>
          </p:cNvPr>
          <p:cNvSpPr/>
          <p:nvPr/>
        </p:nvSpPr>
        <p:spPr>
          <a:xfrm>
            <a:off x="1351578" y="637953"/>
            <a:ext cx="9716915" cy="967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cap="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ОРГАНИЗАТОРЫ СОРЕВНОВАНИЙ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78195" y="1704602"/>
            <a:ext cx="1061538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Министерство спорта Российской Федерации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Министерство спорта Красноярского края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Федерация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триатлона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России 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Региональная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общественная организация 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Федерация триатлона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Красноярского края»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171"/>
            <a:ext cx="2869035" cy="657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B39EFF3-9F59-2A4A-81A9-19BA3E0CDD73}"/>
              </a:ext>
            </a:extLst>
          </p:cNvPr>
          <p:cNvSpPr/>
          <p:nvPr/>
        </p:nvSpPr>
        <p:spPr>
          <a:xfrm>
            <a:off x="1351579" y="737039"/>
            <a:ext cx="10192721" cy="45719"/>
          </a:xfrm>
          <a:prstGeom prst="rect">
            <a:avLst/>
          </a:prstGeom>
          <a:solidFill>
            <a:srgbClr val="FF6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-1676400" y="5024735"/>
            <a:ext cx="6096000" cy="45653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41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3324" y="3972910"/>
            <a:ext cx="2585545" cy="44143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996EA6C-7C9F-F45F-D493-B69F1622E29E}"/>
              </a:ext>
            </a:extLst>
          </p:cNvPr>
          <p:cNvSpPr/>
          <p:nvPr/>
        </p:nvSpPr>
        <p:spPr>
          <a:xfrm>
            <a:off x="3168868" y="286439"/>
            <a:ext cx="7998601" cy="2220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cap="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Главная Судейская коллегия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67293" y="1011352"/>
            <a:ext cx="10077007" cy="512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Технический делегат ФТР</a:t>
            </a:r>
          </a:p>
          <a:p>
            <a:pPr algn="ctr"/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ССВК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Золотарёв Олег Геннадьевич</a:t>
            </a:r>
          </a:p>
          <a:p>
            <a:pPr algn="ctr"/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(Челябинская область)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Главный судья </a:t>
            </a:r>
          </a:p>
          <a:p>
            <a:pPr algn="ctr"/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ССВК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Мусиенко Владимир Иванович</a:t>
            </a:r>
          </a:p>
          <a:p>
            <a:pPr algn="ctr"/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(г. Красноярск)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Главный секретарь</a:t>
            </a:r>
          </a:p>
          <a:p>
            <a:pPr algn="ctr"/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ССВК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Демченко Лариса Эдуардовна</a:t>
            </a:r>
          </a:p>
          <a:p>
            <a:pPr algn="ctr"/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(г. Красноярск)</a:t>
            </a:r>
            <a:endParaRPr lang="ru-RU" sz="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171"/>
            <a:ext cx="2869035" cy="657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B39EFF3-9F59-2A4A-81A9-19BA3E0CDD73}"/>
              </a:ext>
            </a:extLst>
          </p:cNvPr>
          <p:cNvSpPr/>
          <p:nvPr/>
        </p:nvSpPr>
        <p:spPr>
          <a:xfrm>
            <a:off x="1351579" y="737039"/>
            <a:ext cx="10192721" cy="45719"/>
          </a:xfrm>
          <a:prstGeom prst="rect">
            <a:avLst/>
          </a:prstGeom>
          <a:solidFill>
            <a:srgbClr val="FF6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44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3324" y="3972910"/>
            <a:ext cx="2585545" cy="44143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996EA6C-7C9F-F45F-D493-B69F1622E29E}"/>
              </a:ext>
            </a:extLst>
          </p:cNvPr>
          <p:cNvSpPr/>
          <p:nvPr/>
        </p:nvSpPr>
        <p:spPr>
          <a:xfrm>
            <a:off x="1733107" y="737039"/>
            <a:ext cx="9434363" cy="11342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cap="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АПЕЛЛЯЦИОННОЕ ЖЮРИ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29340" y="1733108"/>
            <a:ext cx="111535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Золотарев Олег Геннадьевич– </a:t>
            </a:r>
          </a:p>
          <a:p>
            <a:pPr algn="ctr">
              <a:lnSpc>
                <a:spcPct val="150000"/>
              </a:lnSpc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Технический делегат ФТР</a:t>
            </a:r>
          </a:p>
          <a:p>
            <a:pPr algn="ctr">
              <a:lnSpc>
                <a:spcPct val="150000"/>
              </a:lnSpc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Семенов Иван Владимирович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</a:p>
          <a:p>
            <a:pPr algn="ctr">
              <a:lnSpc>
                <a:spcPct val="150000"/>
              </a:lnSpc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Представитель ЦСП</a:t>
            </a:r>
          </a:p>
          <a:p>
            <a:pPr algn="ctr">
              <a:lnSpc>
                <a:spcPct val="150000"/>
              </a:lnSpc>
            </a:pPr>
            <a:r>
              <a:rPr lang="ru-RU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Журавко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Елена Викторовна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</a:p>
          <a:p>
            <a:pPr algn="ctr">
              <a:lnSpc>
                <a:spcPct val="150000"/>
              </a:lnSpc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МАУ «КОСС»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171"/>
            <a:ext cx="2869035" cy="657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B39EFF3-9F59-2A4A-81A9-19BA3E0CDD73}"/>
              </a:ext>
            </a:extLst>
          </p:cNvPr>
          <p:cNvSpPr/>
          <p:nvPr/>
        </p:nvSpPr>
        <p:spPr>
          <a:xfrm>
            <a:off x="1351579" y="737039"/>
            <a:ext cx="10192721" cy="45719"/>
          </a:xfrm>
          <a:prstGeom prst="rect">
            <a:avLst/>
          </a:prstGeom>
          <a:solidFill>
            <a:srgbClr val="FF6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356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3324" y="3972910"/>
            <a:ext cx="2585545" cy="44143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996EA6C-7C9F-F45F-D493-B69F1622E29E}"/>
              </a:ext>
            </a:extLst>
          </p:cNvPr>
          <p:cNvSpPr/>
          <p:nvPr/>
        </p:nvSpPr>
        <p:spPr>
          <a:xfrm>
            <a:off x="1729648" y="1139692"/>
            <a:ext cx="9437822" cy="5976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cap="al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ДИРЕКТОР СОРЕВНОВАНИЙ</a:t>
            </a:r>
            <a:endParaRPr lang="ru-RU" sz="3600" cap="al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29648" y="2094296"/>
            <a:ext cx="9221118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Мусиенко Владимир Иванович</a:t>
            </a:r>
            <a:endParaRPr lang="ru-RU" sz="3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171"/>
            <a:ext cx="2869035" cy="657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B39EFF3-9F59-2A4A-81A9-19BA3E0CDD73}"/>
              </a:ext>
            </a:extLst>
          </p:cNvPr>
          <p:cNvSpPr/>
          <p:nvPr/>
        </p:nvSpPr>
        <p:spPr>
          <a:xfrm>
            <a:off x="1351579" y="737039"/>
            <a:ext cx="10192721" cy="45719"/>
          </a:xfrm>
          <a:prstGeom prst="rect">
            <a:avLst/>
          </a:prstGeom>
          <a:solidFill>
            <a:srgbClr val="FF6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816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3324" y="3972910"/>
            <a:ext cx="2585545" cy="44143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996EA6C-7C9F-F45F-D493-B69F1622E29E}"/>
              </a:ext>
            </a:extLst>
          </p:cNvPr>
          <p:cNvSpPr/>
          <p:nvPr/>
        </p:nvSpPr>
        <p:spPr>
          <a:xfrm>
            <a:off x="2711302" y="191386"/>
            <a:ext cx="8495413" cy="6804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cap="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соревнований</a:t>
            </a:r>
            <a:endParaRPr lang="ru-RU" sz="3600" cap="al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171"/>
            <a:ext cx="2869035" cy="657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B39EFF3-9F59-2A4A-81A9-19BA3E0CDD73}"/>
              </a:ext>
            </a:extLst>
          </p:cNvPr>
          <p:cNvSpPr/>
          <p:nvPr/>
        </p:nvSpPr>
        <p:spPr>
          <a:xfrm>
            <a:off x="1351579" y="737039"/>
            <a:ext cx="10192721" cy="45719"/>
          </a:xfrm>
          <a:prstGeom prst="rect">
            <a:avLst/>
          </a:prstGeom>
          <a:solidFill>
            <a:srgbClr val="FF6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984513"/>
              </p:ext>
            </p:extLst>
          </p:nvPr>
        </p:nvGraphicFramePr>
        <p:xfrm>
          <a:off x="810991" y="883920"/>
          <a:ext cx="10733309" cy="597408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740232">
                  <a:extLst>
                    <a:ext uri="{9D8B030D-6E8A-4147-A177-3AD203B41FA5}">
                      <a16:colId xmlns:a16="http://schemas.microsoft.com/office/drawing/2014/main" val="1290597910"/>
                    </a:ext>
                  </a:extLst>
                </a:gridCol>
                <a:gridCol w="7993077">
                  <a:extLst>
                    <a:ext uri="{9D8B030D-6E8A-4147-A177-3AD203B41FA5}">
                      <a16:colId xmlns:a16="http://schemas.microsoft.com/office/drawing/2014/main" val="3809174223"/>
                    </a:ext>
                  </a:extLst>
                </a:gridCol>
              </a:tblGrid>
              <a:tr h="392142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 июля, пятница </a:t>
                      </a:r>
                      <a:r>
                        <a:rPr lang="ru-RU" sz="2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ru-RU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День приезда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6038896"/>
                  </a:ext>
                </a:extLst>
              </a:tr>
              <a:tr h="3921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2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8:00 </a:t>
                      </a: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2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20:00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работа комиссии по допуску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8453544"/>
                  </a:ext>
                </a:extLst>
              </a:tr>
              <a:tr h="7842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18:45 </a:t>
                      </a: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28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19:20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просмотр </a:t>
                      </a:r>
                      <a:r>
                        <a:rPr lang="ru-RU" sz="2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дистанции, брифинг с участниками соревнований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1058680"/>
                  </a:ext>
                </a:extLst>
              </a:tr>
              <a:tr h="3921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20:00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совещание с представителями команд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9757705"/>
                  </a:ext>
                </a:extLst>
              </a:tr>
              <a:tr h="392142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 июля, суббота </a:t>
                      </a:r>
                      <a:r>
                        <a:rPr lang="ru-RU" sz="2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– Соревнования 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0767360"/>
                  </a:ext>
                </a:extLst>
              </a:tr>
              <a:tr h="3921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7:45-12:30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выдача стартовых номеров, чипов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005478"/>
                  </a:ext>
                </a:extLst>
              </a:tr>
              <a:tr h="3921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8:20 – 8:50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открыта транзитная зона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5550422"/>
                  </a:ext>
                </a:extLst>
              </a:tr>
              <a:tr h="7842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9:00</a:t>
                      </a:r>
                      <a:endParaRPr lang="ru-RU" sz="2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b="1" spc="-1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Старт</a:t>
                      </a:r>
                      <a:r>
                        <a:rPr lang="ru-RU" sz="2800" b="1" spc="-15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800" b="1" spc="-1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юношей,</a:t>
                      </a:r>
                      <a:r>
                        <a:rPr lang="ru-RU" sz="2800" b="1" spc="-15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девушек, масс-старт</a:t>
                      </a:r>
                      <a:r>
                        <a:rPr lang="ru-RU" sz="2800" b="1" spc="-1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а на дистанции</a:t>
                      </a:r>
                      <a:r>
                        <a:rPr lang="ru-RU" sz="2800" b="1" spc="-15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0,3-8-2 км</a:t>
                      </a:r>
                      <a:endParaRPr lang="ru-RU" sz="2800" b="1" spc="-1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5543003"/>
                  </a:ext>
                </a:extLst>
              </a:tr>
              <a:tr h="3921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b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9:30-10:20 </a:t>
                      </a:r>
                      <a:endParaRPr lang="ru-RU" sz="2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800" b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открыта транзитная зона</a:t>
                      </a:r>
                      <a:endParaRPr lang="ru-RU" sz="2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3689915"/>
                  </a:ext>
                </a:extLst>
              </a:tr>
              <a:tr h="3921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10:00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торжественное открытие соревнований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3087257"/>
                  </a:ext>
                </a:extLst>
              </a:tr>
              <a:tr h="7842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10:30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Старт юниоров,</a:t>
                      </a:r>
                      <a:r>
                        <a:rPr lang="ru-RU" sz="2800" b="1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юниорок, любителей на дистанции 0,75-20-5 км</a:t>
                      </a:r>
                      <a:endParaRPr lang="ru-RU" sz="2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26738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123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3324" y="3972910"/>
            <a:ext cx="2585545" cy="44143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996EA6C-7C9F-F45F-D493-B69F1622E29E}"/>
              </a:ext>
            </a:extLst>
          </p:cNvPr>
          <p:cNvSpPr/>
          <p:nvPr/>
        </p:nvSpPr>
        <p:spPr>
          <a:xfrm>
            <a:off x="2711302" y="191386"/>
            <a:ext cx="8495413" cy="6804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cap="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соревнований</a:t>
            </a:r>
            <a:endParaRPr lang="ru-RU" sz="3600" cap="al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171"/>
            <a:ext cx="2869035" cy="657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B39EFF3-9F59-2A4A-81A9-19BA3E0CDD73}"/>
              </a:ext>
            </a:extLst>
          </p:cNvPr>
          <p:cNvSpPr/>
          <p:nvPr/>
        </p:nvSpPr>
        <p:spPr>
          <a:xfrm>
            <a:off x="1351579" y="737039"/>
            <a:ext cx="10192721" cy="45719"/>
          </a:xfrm>
          <a:prstGeom prst="rect">
            <a:avLst/>
          </a:prstGeom>
          <a:solidFill>
            <a:srgbClr val="FF6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118961"/>
              </p:ext>
            </p:extLst>
          </p:nvPr>
        </p:nvGraphicFramePr>
        <p:xfrm>
          <a:off x="810991" y="883920"/>
          <a:ext cx="10733309" cy="316371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740232">
                  <a:extLst>
                    <a:ext uri="{9D8B030D-6E8A-4147-A177-3AD203B41FA5}">
                      <a16:colId xmlns:a16="http://schemas.microsoft.com/office/drawing/2014/main" val="1290597910"/>
                    </a:ext>
                  </a:extLst>
                </a:gridCol>
                <a:gridCol w="7993077">
                  <a:extLst>
                    <a:ext uri="{9D8B030D-6E8A-4147-A177-3AD203B41FA5}">
                      <a16:colId xmlns:a16="http://schemas.microsoft.com/office/drawing/2014/main" val="3809174223"/>
                    </a:ext>
                  </a:extLst>
                </a:gridCol>
              </a:tblGrid>
              <a:tr h="364209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 июля, суббота </a:t>
                      </a:r>
                      <a:r>
                        <a:rPr lang="ru-RU" sz="2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– Соревнования 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0767360"/>
                  </a:ext>
                </a:extLst>
              </a:tr>
              <a:tr h="3642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12:05-12:45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открыта транзитная зона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005478"/>
                  </a:ext>
                </a:extLst>
              </a:tr>
              <a:tr h="3642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13:00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Старт основной группы мужчин, женщин,</a:t>
                      </a:r>
                      <a:r>
                        <a:rPr lang="ru-RU" sz="28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любителей на дистанции 0,75-25-5 км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5550422"/>
                  </a:ext>
                </a:extLst>
              </a:tr>
              <a:tr h="7284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b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15:00</a:t>
                      </a:r>
                      <a:endParaRPr lang="ru-RU" sz="2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b="0" spc="-1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Церемония награждения</a:t>
                      </a:r>
                      <a:endParaRPr lang="ru-RU" sz="2800" b="0" spc="-1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5543003"/>
                  </a:ext>
                </a:extLst>
              </a:tr>
              <a:tr h="728419"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 июля, воскресенье – день отъезда</a:t>
                      </a:r>
                      <a:endParaRPr lang="ru-RU" sz="28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800" b="0" spc="-1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64436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882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75A2050-A8FF-EC6D-BE80-4EF233A2E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0" y="936421"/>
            <a:ext cx="10881094" cy="55564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ПРОВЕРКА ЭКИПИРОВКИ И ОБОРУДОВАНИЯ</a:t>
            </a:r>
          </a:p>
          <a:p>
            <a:pPr marL="0" indent="0">
              <a:buNone/>
            </a:pP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/>
            <a:r>
              <a:rPr lang="ru-RU" sz="3200" dirty="0">
                <a:latin typeface="Arial" pitchFamily="34" charset="0"/>
                <a:cs typeface="Arial" pitchFamily="34" charset="0"/>
              </a:rPr>
              <a:t>Шлем надёжно застёгнут</a:t>
            </a:r>
          </a:p>
          <a:p>
            <a:pPr marL="0"/>
            <a:r>
              <a:rPr lang="ru-RU" sz="3200" dirty="0">
                <a:latin typeface="Arial" pitchFamily="34" charset="0"/>
                <a:cs typeface="Arial" pitchFamily="34" charset="0"/>
              </a:rPr>
              <a:t>3 стартовых номера на шлеме: 1 впереди, 2 по бокам</a:t>
            </a:r>
          </a:p>
          <a:p>
            <a:pPr marL="0"/>
            <a:r>
              <a:rPr lang="ru-RU" sz="3200" dirty="0">
                <a:latin typeface="Arial" pitchFamily="34" charset="0"/>
                <a:cs typeface="Arial" pitchFamily="34" charset="0"/>
              </a:rPr>
              <a:t>Наличие исправных тормозов на обоих колёсах</a:t>
            </a:r>
          </a:p>
          <a:p>
            <a:pPr marL="0"/>
            <a:r>
              <a:rPr lang="ru-RU" sz="3200" dirty="0">
                <a:latin typeface="Arial" pitchFamily="34" charset="0"/>
                <a:cs typeface="Arial" pitchFamily="34" charset="0"/>
              </a:rPr>
              <a:t>Стартовый номер на подседельной трубе велосипеда</a:t>
            </a:r>
          </a:p>
          <a:p>
            <a:pPr marL="0"/>
            <a:r>
              <a:rPr lang="ru-RU" sz="3200" dirty="0">
                <a:latin typeface="Arial" pitchFamily="34" charset="0"/>
                <a:cs typeface="Arial" pitchFamily="34" charset="0"/>
              </a:rPr>
              <a:t>Заглушки на концах рулевых труб</a:t>
            </a:r>
          </a:p>
          <a:p>
            <a:pPr marL="0"/>
            <a:r>
              <a:rPr lang="ru-RU" sz="3200" dirty="0">
                <a:latin typeface="Arial" pitchFamily="34" charset="0"/>
                <a:cs typeface="Arial" pitchFamily="34" charset="0"/>
              </a:rPr>
              <a:t>Стартовый номер на спортсмене</a:t>
            </a:r>
          </a:p>
          <a:p>
            <a:pPr marL="0"/>
            <a:r>
              <a:rPr lang="ru-RU" sz="3200" dirty="0">
                <a:latin typeface="Arial" pitchFamily="34" charset="0"/>
                <a:cs typeface="Arial" pitchFamily="34" charset="0"/>
              </a:rPr>
              <a:t>Запрещается вносить какие-либо изменения в стартовый номер, изменять его размеры и форму</a:t>
            </a:r>
            <a:endParaRPr lang="ru-RU" sz="3600" dirty="0">
              <a:latin typeface="Arial" pitchFamily="34" charset="0"/>
              <a:cs typeface="Arial" pitchFamily="34" charset="0"/>
            </a:endParaRPr>
          </a:p>
          <a:p>
            <a:pPr marL="0"/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E01FE6-B2F9-246C-F0D3-6BC76F98B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1"/>
            <a:ext cx="10515600" cy="857250"/>
          </a:xfrm>
        </p:spPr>
        <p:txBody>
          <a:bodyPr>
            <a:normAutofit/>
          </a:bodyPr>
          <a:lstStyle/>
          <a:p>
            <a:pPr algn="ctr"/>
            <a:r>
              <a:rPr lang="ru-RU" sz="3600" b="1" cap="all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ТРАНЗИТНАЯ ЗОНА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171"/>
            <a:ext cx="2869035" cy="657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B39EFF3-9F59-2A4A-81A9-19BA3E0CDD73}"/>
              </a:ext>
            </a:extLst>
          </p:cNvPr>
          <p:cNvSpPr/>
          <p:nvPr/>
        </p:nvSpPr>
        <p:spPr>
          <a:xfrm>
            <a:off x="1351579" y="737039"/>
            <a:ext cx="10192721" cy="45719"/>
          </a:xfrm>
          <a:prstGeom prst="rect">
            <a:avLst/>
          </a:prstGeom>
          <a:solidFill>
            <a:srgbClr val="FF6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472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75A2050-A8FF-EC6D-BE80-4EF233A2E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724" y="936421"/>
            <a:ext cx="10433419" cy="458187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 старта:</a:t>
            </a:r>
          </a:p>
          <a:p>
            <a:pPr marL="0" indent="0">
              <a:buNone/>
            </a:pPr>
            <a:endParaRPr lang="ru-RU" sz="800" dirty="0">
              <a:latin typeface="Arial" pitchFamily="34" charset="0"/>
              <a:cs typeface="Arial" pitchFamily="34" charset="0"/>
            </a:endParaRPr>
          </a:p>
          <a:p>
            <a:pPr marL="0" algn="just">
              <a:lnSpc>
                <a:spcPct val="150000"/>
              </a:lnSpc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Обувь предстоящего этапа может стоять перед корзиной</a:t>
            </a:r>
          </a:p>
          <a:p>
            <a:pPr marL="0" algn="just">
              <a:lnSpc>
                <a:spcPct val="150000"/>
              </a:lnSpc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Шлем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находится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на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руле до старта и в корзине после финиша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велоэтапа</a:t>
            </a:r>
            <a:endParaRPr lang="ru-RU" sz="3200" dirty="0">
              <a:latin typeface="Arial" pitchFamily="34" charset="0"/>
              <a:cs typeface="Arial" pitchFamily="34" charset="0"/>
            </a:endParaRPr>
          </a:p>
          <a:p>
            <a:pPr marL="0" algn="just">
              <a:lnSpc>
                <a:spcPct val="150000"/>
              </a:lnSpc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Экипировка отработанного этапа сбрасывается в корзину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E01FE6-B2F9-246C-F0D3-6BC76F98B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" y="0"/>
            <a:ext cx="10515600" cy="857249"/>
          </a:xfrm>
        </p:spPr>
        <p:txBody>
          <a:bodyPr>
            <a:normAutofit/>
          </a:bodyPr>
          <a:lstStyle/>
          <a:p>
            <a:pPr algn="ctr"/>
            <a:r>
              <a:rPr lang="ru-RU" sz="3600" b="1" cap="all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ТРАНЗИТНАЯ ЗОНА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171"/>
            <a:ext cx="2869035" cy="657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B39EFF3-9F59-2A4A-81A9-19BA3E0CDD73}"/>
              </a:ext>
            </a:extLst>
          </p:cNvPr>
          <p:cNvSpPr/>
          <p:nvPr/>
        </p:nvSpPr>
        <p:spPr>
          <a:xfrm>
            <a:off x="1351579" y="737039"/>
            <a:ext cx="10192721" cy="45719"/>
          </a:xfrm>
          <a:prstGeom prst="rect">
            <a:avLst/>
          </a:prstGeom>
          <a:solidFill>
            <a:srgbClr val="FF6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794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7860</TotalTime>
  <Words>520</Words>
  <Application>Microsoft Office PowerPoint</Application>
  <PresentationFormat>Широкоэкранный</PresentationFormat>
  <Paragraphs>136</Paragraphs>
  <Slides>19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Arial</vt:lpstr>
      <vt:lpstr>Arial Black</vt:lpstr>
      <vt:lpstr>Calibri</vt:lpstr>
      <vt:lpstr>Lucida Sans Unicode</vt:lpstr>
      <vt:lpstr>Times New Roman</vt:lpstr>
      <vt:lpstr>Verdana</vt:lpstr>
      <vt:lpstr>Wingdings 2</vt:lpstr>
      <vt:lpstr>Wingdings 3</vt:lpstr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ТРАНЗИТНАЯ ЗОНА</vt:lpstr>
      <vt:lpstr>ТРАНЗИТНАЯ ЗОНА</vt:lpstr>
      <vt:lpstr>СТАРТ</vt:lpstr>
      <vt:lpstr>Плавание</vt:lpstr>
      <vt:lpstr>велоэтап</vt:lpstr>
      <vt:lpstr>Беговой этап</vt:lpstr>
      <vt:lpstr>ШТРАФНАЯ ЗОНА</vt:lpstr>
      <vt:lpstr>ДИСТАНЦИИ</vt:lpstr>
      <vt:lpstr>Схема трасс</vt:lpstr>
      <vt:lpstr>Презентация PowerPoint</vt:lpstr>
      <vt:lpstr>ПОГОДА В железногорске</vt:lpstr>
      <vt:lpstr>УДАЧНОГО СТАРТА!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Arina Gudina</dc:creator>
  <cp:lastModifiedBy>Musienko</cp:lastModifiedBy>
  <cp:revision>140</cp:revision>
  <dcterms:created xsi:type="dcterms:W3CDTF">2020-08-05T06:41:52Z</dcterms:created>
  <dcterms:modified xsi:type="dcterms:W3CDTF">2026-07-01T08:35:54Z</dcterms:modified>
</cp:coreProperties>
</file>